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82" r:id="rId2"/>
  </p:sldMasterIdLst>
  <p:notesMasterIdLst>
    <p:notesMasterId r:id="rId27"/>
  </p:notesMasterIdLst>
  <p:sldIdLst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82" r:id="rId12"/>
    <p:sldId id="267" r:id="rId13"/>
    <p:sldId id="268" r:id="rId14"/>
    <p:sldId id="269" r:id="rId15"/>
    <p:sldId id="270" r:id="rId16"/>
    <p:sldId id="271" r:id="rId17"/>
    <p:sldId id="276" r:id="rId18"/>
    <p:sldId id="280" r:id="rId19"/>
    <p:sldId id="272" r:id="rId20"/>
    <p:sldId id="273" r:id="rId21"/>
    <p:sldId id="277" r:id="rId22"/>
    <p:sldId id="275" r:id="rId23"/>
    <p:sldId id="278" r:id="rId24"/>
    <p:sldId id="274" r:id="rId25"/>
    <p:sldId id="279" r:id="rId26"/>
  </p:sldIdLst>
  <p:sldSz cx="9144000" cy="6858000" type="screen4x3"/>
  <p:notesSz cx="7099300" cy="102346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4118"/>
    <a:srgbClr val="0000FF"/>
    <a:srgbClr val="00CC00"/>
    <a:srgbClr val="FFFF9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87131" autoAdjust="0"/>
  </p:normalViewPr>
  <p:slideViewPr>
    <p:cSldViewPr>
      <p:cViewPr varScale="1">
        <p:scale>
          <a:sx n="58" d="100"/>
          <a:sy n="58" d="100"/>
        </p:scale>
        <p:origin x="154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66" y="1128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8-10-20T07:38:01.55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6244 17692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28.36041" units="1/cm"/>
          <inkml:channelProperty channel="Y" name="resolution" value="28.34646" units="1/cm"/>
        </inkml:channelProperties>
      </inkml:inkSource>
      <inkml:timestamp xml:id="ts0" timeString="2018-10-20T07:38:01.66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3651 17815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6C6E528-E837-4B29-B636-40B1AA8FE49D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DB70E75-AC3D-4CEA-AF66-F94CCAFFF4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255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6236C-11A2-4342-94DA-7B7E042F5D3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389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CE5CCE8-1D08-49FF-98A8-13BB5E87200A}" type="datetime1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0250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E0172-037B-47D8-BEE8-E7CA39B0B10B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C861-FD87-4868-B8AA-68B6743980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3096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E0172-037B-47D8-BEE8-E7CA39B0B10B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C861-FD87-4868-B8AA-68B6743980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723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E0172-037B-47D8-BEE8-E7CA39B0B10B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C861-FD87-4868-B8AA-68B6743980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6702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E0172-037B-47D8-BEE8-E7CA39B0B10B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C861-FD87-4868-B8AA-68B6743980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3439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E0172-037B-47D8-BEE8-E7CA39B0B10B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C861-FD87-4868-B8AA-68B6743980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7919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E0172-037B-47D8-BEE8-E7CA39B0B10B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C861-FD87-4868-B8AA-68B6743980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904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E0172-037B-47D8-BEE8-E7CA39B0B10B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C861-FD87-4868-B8AA-68B6743980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7417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8032" y="2130425"/>
            <a:ext cx="7772400" cy="1154559"/>
          </a:xfrm>
        </p:spPr>
        <p:txBody>
          <a:bodyPr>
            <a:normAutofit/>
          </a:bodyPr>
          <a:lstStyle>
            <a:lvl1pPr algn="ctr">
              <a:defRPr sz="3400" b="1">
                <a:solidFill>
                  <a:schemeClr val="bg1"/>
                </a:solidFill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403648" y="3501008"/>
            <a:ext cx="6368752" cy="76693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0904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8"/>
            <a:ext cx="9144000" cy="684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1371600" indent="0">
              <a:buNone/>
              <a:defRPr/>
            </a:lvl4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>
          <a:xfrm>
            <a:off x="323528" y="0"/>
            <a:ext cx="8568952" cy="83671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1AAA46-EFFB-4D30-84C6-2B8C7633FA0F}" type="datetime1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6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547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CE5CCE8-1D08-49FF-98A8-13BB5E87200A}" type="datetime1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1025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E0172-037B-47D8-BEE8-E7CA39B0B10B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C861-FD87-4868-B8AA-68B6743980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487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" y="0"/>
            <a:ext cx="9142571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5698976" cy="1143000"/>
          </a:xfrm>
        </p:spPr>
        <p:txBody>
          <a:bodyPr>
            <a:normAutofit/>
          </a:bodyPr>
          <a:lstStyle>
            <a:lvl1pPr algn="l">
              <a:defRPr sz="36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微软雅黑" pitchFamily="34" charset="-122"/>
                <a:ea typeface="微软雅黑" pitchFamily="34" charset="-122"/>
              </a:defRPr>
            </a:lvl1pPr>
            <a:lvl2pPr>
              <a:defRPr sz="2000">
                <a:latin typeface="微软雅黑" pitchFamily="34" charset="-122"/>
                <a:ea typeface="微软雅黑" pitchFamily="34" charset="-122"/>
              </a:defRPr>
            </a:lvl2pPr>
            <a:lvl3pPr>
              <a:defRPr sz="1800">
                <a:latin typeface="微软雅黑" pitchFamily="34" charset="-122"/>
                <a:ea typeface="微软雅黑" pitchFamily="34" charset="-122"/>
              </a:defRPr>
            </a:lvl3pPr>
            <a:lvl4pPr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>
                <a:latin typeface="微软雅黑" pitchFamily="34" charset="-122"/>
                <a:ea typeface="微软雅黑" pitchFamily="34" charset="-122"/>
              </a:defRPr>
            </a:lvl1pPr>
            <a:lvl2pPr>
              <a:defRPr sz="2000">
                <a:latin typeface="微软雅黑" pitchFamily="34" charset="-122"/>
                <a:ea typeface="微软雅黑" pitchFamily="34" charset="-122"/>
              </a:defRPr>
            </a:lvl2pPr>
            <a:lvl3pPr>
              <a:defRPr sz="1800">
                <a:latin typeface="微软雅黑" pitchFamily="34" charset="-122"/>
                <a:ea typeface="微软雅黑" pitchFamily="34" charset="-122"/>
              </a:defRPr>
            </a:lvl3pPr>
            <a:lvl4pPr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0B6E8-5CC4-4E37-B80F-4AE3992E7BDF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75653-70D9-4BC0-A39E-4812C0C560B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387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E0172-037B-47D8-BEE8-E7CA39B0B10B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C861-FD87-4868-B8AA-68B6743980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040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E0172-037B-47D8-BEE8-E7CA39B0B10B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C861-FD87-4868-B8AA-68B6743980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8791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E0172-037B-47D8-BEE8-E7CA39B0B10B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6C861-FD87-4868-B8AA-68B6743980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6679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標題版面配置區 1"/>
          <p:cNvSpPr>
            <a:spLocks noGrp="1"/>
          </p:cNvSpPr>
          <p:nvPr>
            <p:ph type="title"/>
          </p:nvPr>
        </p:nvSpPr>
        <p:spPr bwMode="auto">
          <a:xfrm>
            <a:off x="323850" y="0"/>
            <a:ext cx="8569325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29600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588125" y="63769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fld id="{1CE5CCE8-1D08-49FF-98A8-13BB5E87200A}" type="datetime1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新細明體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68313" y="63769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新細明體" charset="-120"/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5" r:id="rId2"/>
    <p:sldLayoutId id="2147483676" r:id="rId3"/>
    <p:sldLayoutId id="2147483680" r:id="rId4"/>
    <p:sldLayoutId id="2147483694" r:id="rId5"/>
    <p:sldLayoutId id="2147483695" r:id="rId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Calibri" pitchFamily="34" charset="0"/>
          <a:ea typeface="新細明體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Calibri" pitchFamily="34" charset="0"/>
          <a:ea typeface="新細明體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Calibri" pitchFamily="34" charset="0"/>
          <a:ea typeface="新細明體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Calibri" pitchFamily="34" charset="0"/>
          <a:ea typeface="新細明體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Calibri" pitchFamily="34" charset="0"/>
          <a:ea typeface="新細明體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Calibri" pitchFamily="34" charset="0"/>
          <a:ea typeface="新細明體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Calibri" pitchFamily="34" charset="0"/>
          <a:ea typeface="新細明體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Calibri" pitchFamily="34" charset="0"/>
          <a:ea typeface="新細明體" charset="-120"/>
        </a:defRPr>
      </a:lvl9pPr>
    </p:titleStyle>
    <p:bodyStyle>
      <a:lvl1pPr marL="457200" indent="-457200" algn="l" rtl="0" eaLnBrk="1" fontAlgn="base" hangingPunct="1">
        <a:spcBef>
          <a:spcPct val="20000"/>
        </a:spcBef>
        <a:spcAft>
          <a:spcPct val="0"/>
        </a:spcAft>
        <a:buBlip>
          <a:blip r:embed="rId9"/>
        </a:buBlip>
        <a:defRPr sz="2800" b="1" kern="1200">
          <a:solidFill>
            <a:srgbClr val="004669"/>
          </a:solidFill>
          <a:latin typeface="+mn-lt"/>
          <a:ea typeface="+mn-ea"/>
          <a:cs typeface="+mn-cs"/>
        </a:defRPr>
      </a:lvl1pPr>
      <a:lvl2pPr marL="914400" indent="-457200" algn="l" rtl="0" eaLnBrk="1" fontAlgn="base" hangingPunct="1">
        <a:spcBef>
          <a:spcPct val="20000"/>
        </a:spcBef>
        <a:spcAft>
          <a:spcPct val="0"/>
        </a:spcAft>
        <a:buClr>
          <a:srgbClr val="004669"/>
        </a:buClr>
        <a:buFont typeface="Calibri" pitchFamily="34" charset="0"/>
        <a:buAutoNum type="arabicPeriod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4669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7E0172-037B-47D8-BEE8-E7CA39B0B10B}" type="datetimeFigureOut">
              <a:rPr lang="zh-TW" altLang="en-US" smtClean="0"/>
              <a:t>2021/3/23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6C861-FD87-4868-B8AA-68B6743980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0344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11560" y="2564904"/>
            <a:ext cx="7772400" cy="1154559"/>
          </a:xfrm>
        </p:spPr>
        <p:txBody>
          <a:bodyPr/>
          <a:lstStyle/>
          <a:p>
            <a:r>
              <a:rPr lang="en-US" altLang="zh-TW" dirty="0">
                <a:latin typeface="Calibri" panose="020F0502020204030204" pitchFamily="34" charset="0"/>
              </a:rPr>
              <a:t>Pandas</a:t>
            </a:r>
            <a:r>
              <a:rPr lang="zh-TW" altLang="en-US">
                <a:latin typeface="Calibri" panose="020F0502020204030204" pitchFamily="34" charset="0"/>
              </a:rPr>
              <a:t>函數結合不動產實例</a:t>
            </a:r>
            <a:endParaRPr lang="zh-TW" altLang="en-US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筆跡 10"/>
              <p14:cNvContentPartPr/>
              <p14:nvPr/>
            </p14:nvContentPartPr>
            <p14:xfrm>
              <a:off x="2247840" y="6369120"/>
              <a:ext cx="360" cy="360"/>
            </p14:xfrm>
          </p:contentPart>
        </mc:Choice>
        <mc:Fallback xmlns="">
          <p:pic>
            <p:nvPicPr>
              <p:cNvPr id="11" name="筆跡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2000" y="630540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筆跡 11"/>
              <p14:cNvContentPartPr/>
              <p14:nvPr/>
            </p14:nvContentPartPr>
            <p14:xfrm>
              <a:off x="1314360" y="6413400"/>
              <a:ext cx="360" cy="360"/>
            </p14:xfrm>
          </p:contentPart>
        </mc:Choice>
        <mc:Fallback xmlns="">
          <p:pic>
            <p:nvPicPr>
              <p:cNvPr id="12" name="筆跡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8520" y="6350040"/>
                <a:ext cx="32040" cy="12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346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547F62E-1985-414E-8C23-7C13D471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B0A201-0AB4-4020-AC3F-E5900512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BA74CFF-6E11-4950-93BE-89E6DEB4B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340768"/>
            <a:ext cx="8229600" cy="43719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B816BAF-0519-4024-BDF6-40C8D89267A3}"/>
              </a:ext>
            </a:extLst>
          </p:cNvPr>
          <p:cNvSpPr txBox="1"/>
          <p:nvPr/>
        </p:nvSpPr>
        <p:spPr>
          <a:xfrm>
            <a:off x="6228184" y="4941168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</a:rPr>
              <a:t>數據類型推斷</a:t>
            </a:r>
            <a:endParaRPr lang="en-US" altLang="zh-TW" sz="2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87051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A0AE1026-D6E8-43AC-8942-FF38FAB65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C290CA-5435-400B-9028-3E2AC28CA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6B65333-98BB-47A0-9AC8-A839BA1AA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03350"/>
            <a:ext cx="82296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79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9882290-0E28-4105-A45E-7200E6533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7CF58A-4D9E-4B16-B83E-E9BDFABE2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8BB3F9B-F282-40A4-A589-1F45C524E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103" y="1420862"/>
            <a:ext cx="8229600" cy="43719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194B324-688C-4013-AE71-DE3100F9F790}"/>
              </a:ext>
            </a:extLst>
          </p:cNvPr>
          <p:cNvSpPr/>
          <p:nvPr/>
        </p:nvSpPr>
        <p:spPr>
          <a:xfrm>
            <a:off x="4608004" y="2708920"/>
            <a:ext cx="1409700" cy="3905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1506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AF1101C-5CCB-4200-96E3-3A10264AA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3B8E39-3462-4377-B73A-2ADD394DA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C7840FC-DDFA-4CDD-969C-E9E86E3C2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719" r="54531"/>
          <a:stretch/>
        </p:blipFill>
        <p:spPr>
          <a:xfrm>
            <a:off x="490676" y="1412776"/>
            <a:ext cx="2716445" cy="50736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F591F87-E4D0-47DF-A0D8-CE925A954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73" r="6874"/>
          <a:stretch/>
        </p:blipFill>
        <p:spPr>
          <a:xfrm>
            <a:off x="3707904" y="1144168"/>
            <a:ext cx="3619449" cy="487949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01209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547F62E-1985-414E-8C23-7C13D471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B0A201-0AB4-4020-AC3F-E5900512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14</a:t>
            </a:fld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BA74CFF-6E11-4950-93BE-89E6DEB4B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03350"/>
            <a:ext cx="8229600" cy="43719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B816BAF-0519-4024-BDF6-40C8D89267A3}"/>
              </a:ext>
            </a:extLst>
          </p:cNvPr>
          <p:cNvSpPr txBox="1"/>
          <p:nvPr/>
        </p:nvSpPr>
        <p:spPr>
          <a:xfrm>
            <a:off x="5076056" y="3933056"/>
            <a:ext cx="3198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highlight>
                  <a:srgbClr val="FFFF00"/>
                </a:highlight>
              </a:rPr>
              <a:t>查詢資料的</a:t>
            </a:r>
            <a:r>
              <a:rPr lang="en-US" altLang="zh-TW" sz="2400" dirty="0">
                <a:highlight>
                  <a:srgbClr val="FFFF00"/>
                </a:highlight>
              </a:rPr>
              <a:t>information</a:t>
            </a:r>
            <a:endParaRPr lang="zh-TW" altLang="en-US" sz="2400" dirty="0">
              <a:highlight>
                <a:srgbClr val="FFFF00"/>
              </a:highlight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005B6E58-FFEA-4C1E-A3F3-871709EC929C}"/>
              </a:ext>
            </a:extLst>
          </p:cNvPr>
          <p:cNvSpPr/>
          <p:nvPr/>
        </p:nvSpPr>
        <p:spPr>
          <a:xfrm>
            <a:off x="2771800" y="3298824"/>
            <a:ext cx="1676400" cy="581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6B27CBC-2F13-4F16-A81B-C4B77162ABCC}"/>
              </a:ext>
            </a:extLst>
          </p:cNvPr>
          <p:cNvSpPr/>
          <p:nvPr/>
        </p:nvSpPr>
        <p:spPr>
          <a:xfrm>
            <a:off x="2267744" y="4104208"/>
            <a:ext cx="1676400" cy="581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2979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8171C90B-4FB7-48E6-A28B-30213AA03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39C2FF-6277-4D1D-B5F6-059922443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718AD76-3BA5-4FF1-8218-2CCCDAA31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03350"/>
            <a:ext cx="8229600" cy="43719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E227638-D45C-4826-9EC3-FDB18D9E8E59}"/>
              </a:ext>
            </a:extLst>
          </p:cNvPr>
          <p:cNvSpPr txBox="1"/>
          <p:nvPr/>
        </p:nvSpPr>
        <p:spPr>
          <a:xfrm>
            <a:off x="5868144" y="3589337"/>
            <a:ext cx="247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highlight>
                  <a:srgbClr val="FFFF00"/>
                </a:highlight>
              </a:rPr>
              <a:t>建立條件 </a:t>
            </a:r>
          </a:p>
        </p:txBody>
      </p:sp>
    </p:spTree>
    <p:extLst>
      <p:ext uri="{BB962C8B-B14F-4D97-AF65-F5344CB8AC3E}">
        <p14:creationId xmlns:p14="http://schemas.microsoft.com/office/powerpoint/2010/main" val="2405572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F91A3DC-1297-47D5-A198-E97787B52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74763"/>
            <a:ext cx="8229600" cy="4629150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2A39B9B9-0756-4F78-82A7-259A93BBB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4A5F27-3B32-402B-B707-A31962EE8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38C93EA-70F4-42F3-BA57-A971AD6455D9}"/>
              </a:ext>
            </a:extLst>
          </p:cNvPr>
          <p:cNvSpPr txBox="1"/>
          <p:nvPr/>
        </p:nvSpPr>
        <p:spPr>
          <a:xfrm>
            <a:off x="3995936" y="4725144"/>
            <a:ext cx="2050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highlight>
                  <a:srgbClr val="FFFF00"/>
                </a:highlight>
              </a:rPr>
              <a:t>日期型態</a:t>
            </a:r>
            <a:r>
              <a:rPr lang="en-US" altLang="zh-TW" b="1" dirty="0">
                <a:highlight>
                  <a:srgbClr val="FFFF00"/>
                </a:highlight>
              </a:rPr>
              <a:t>int</a:t>
            </a:r>
            <a:r>
              <a:rPr lang="zh-TW" altLang="en-US" b="1" dirty="0">
                <a:highlight>
                  <a:srgbClr val="FFFF00"/>
                </a:highlight>
              </a:rPr>
              <a:t>的轉換</a:t>
            </a:r>
          </a:p>
        </p:txBody>
      </p:sp>
    </p:spTree>
    <p:extLst>
      <p:ext uri="{BB962C8B-B14F-4D97-AF65-F5344CB8AC3E}">
        <p14:creationId xmlns:p14="http://schemas.microsoft.com/office/powerpoint/2010/main" val="1455572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D292F69-BDFC-44DC-9E51-A087143E8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098887-35B5-4B46-8BB0-663FD041D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B7A38C7B-7D56-43D3-B059-AB3A7CA5C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74763"/>
            <a:ext cx="8229600" cy="4629150"/>
          </a:xfrm>
        </p:spPr>
      </p:pic>
      <p:sp>
        <p:nvSpPr>
          <p:cNvPr id="2" name="橢圓 1">
            <a:extLst>
              <a:ext uri="{FF2B5EF4-FFF2-40B4-BE49-F238E27FC236}">
                <a16:creationId xmlns:a16="http://schemas.microsoft.com/office/drawing/2014/main" id="{8F001017-5B95-4C53-9F61-E77FD16060B3}"/>
              </a:ext>
            </a:extLst>
          </p:cNvPr>
          <p:cNvSpPr/>
          <p:nvPr/>
        </p:nvSpPr>
        <p:spPr>
          <a:xfrm>
            <a:off x="2771800" y="4653136"/>
            <a:ext cx="2160240" cy="360040"/>
          </a:xfrm>
          <a:prstGeom prst="ellipse">
            <a:avLst/>
          </a:prstGeom>
          <a:noFill/>
          <a:ln w="38100">
            <a:solidFill>
              <a:srgbClr val="D641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8598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AE069D6-C281-4B96-8F8E-E53C6769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CF45A2-459E-4E05-8C03-C93C5076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2CA3EA9-4329-4F34-B482-33DD624DA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798" y="1055737"/>
            <a:ext cx="8229600" cy="462915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E6E617C-8CBD-4B3F-A3AB-6E2F60ABD6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8" t="29248" r="54736" b="48518"/>
          <a:stretch/>
        </p:blipFill>
        <p:spPr>
          <a:xfrm>
            <a:off x="4457175" y="4174220"/>
            <a:ext cx="3815408" cy="108012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A58AB6E-7D2B-470C-A301-2FBDA6932ADA}"/>
              </a:ext>
            </a:extLst>
          </p:cNvPr>
          <p:cNvSpPr txBox="1"/>
          <p:nvPr/>
        </p:nvSpPr>
        <p:spPr>
          <a:xfrm>
            <a:off x="179512" y="5818783"/>
            <a:ext cx="71751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1" i="0" dirty="0">
                <a:solidFill>
                  <a:srgbClr val="19191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b="1" i="0" dirty="0" err="1">
                <a:solidFill>
                  <a:srgbClr val="19191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astype</a:t>
            </a:r>
            <a:r>
              <a:rPr lang="en-US" altLang="zh-TW" b="1" i="0" dirty="0">
                <a:solidFill>
                  <a:srgbClr val="19191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TW" altLang="en-US" b="1" i="0" dirty="0">
                <a:solidFill>
                  <a:srgbClr val="19191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函式進行型別轉換</a:t>
            </a:r>
            <a:br>
              <a:rPr lang="zh-TW" altLang="en-US" b="1" i="0" dirty="0">
                <a:solidFill>
                  <a:srgbClr val="19191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b="1" i="0" dirty="0">
                <a:solidFill>
                  <a:srgbClr val="19191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對資料列進行資料型別轉換最簡單的方法就是使用</a:t>
            </a:r>
            <a:r>
              <a:rPr lang="en-US" altLang="zh-TW" b="1" i="0" dirty="0" err="1">
                <a:solidFill>
                  <a:srgbClr val="19191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astype</a:t>
            </a:r>
            <a:r>
              <a:rPr lang="en-US" altLang="zh-TW" b="1" i="0" dirty="0">
                <a:solidFill>
                  <a:srgbClr val="19191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()</a:t>
            </a:r>
            <a:r>
              <a:rPr lang="zh-TW" altLang="en-US" b="1" i="0" dirty="0">
                <a:solidFill>
                  <a:srgbClr val="19191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函式</a:t>
            </a:r>
          </a:p>
          <a:p>
            <a:r>
              <a:rPr lang="zh-TW" altLang="en-US" b="1" i="0" dirty="0">
                <a:solidFill>
                  <a:srgbClr val="333333"/>
                </a:solidFill>
                <a:effectLst/>
                <a:latin typeface="Lato"/>
              </a:rPr>
              <a:t>它將 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Lato"/>
              </a:rPr>
              <a:t>Series</a:t>
            </a:r>
            <a:r>
              <a:rPr lang="zh-TW" altLang="en-US" b="1" i="0" dirty="0">
                <a:solidFill>
                  <a:srgbClr val="333333"/>
                </a:solidFill>
                <a:effectLst/>
                <a:latin typeface="Lato"/>
              </a:rPr>
              <a:t>，</a:t>
            </a:r>
            <a:r>
              <a:rPr lang="en-US" altLang="zh-TW" b="1" i="0" dirty="0" err="1">
                <a:solidFill>
                  <a:srgbClr val="333333"/>
                </a:solidFill>
                <a:effectLst/>
                <a:latin typeface="Lato"/>
              </a:rPr>
              <a:t>DataFrame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Lato"/>
              </a:rPr>
              <a:t> </a:t>
            </a:r>
            <a:r>
              <a:rPr lang="zh-TW" altLang="en-US" b="1" i="0" dirty="0">
                <a:solidFill>
                  <a:srgbClr val="333333"/>
                </a:solidFill>
                <a:effectLst/>
                <a:latin typeface="Lato"/>
              </a:rPr>
              <a:t>列轉換為字串。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030488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52D25ED-B42A-4326-A7E9-0DDBA81A0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582581-5E70-4425-B87C-BC1D84AF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19</a:t>
            </a:fld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2BCED52-19F9-4A76-8715-D97FD1DA4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03350"/>
            <a:ext cx="82296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89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Title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F7675F-7ACE-4FFC-B5F1-EBE6192CE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" t="5147" r="49688" b="8236"/>
          <a:stretch/>
        </p:blipFill>
        <p:spPr>
          <a:xfrm>
            <a:off x="2699792" y="1054141"/>
            <a:ext cx="6105525" cy="5073650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B31E445E-C60D-4070-820B-61AE52BF8D93}"/>
              </a:ext>
            </a:extLst>
          </p:cNvPr>
          <p:cNvSpPr txBox="1">
            <a:spLocks/>
          </p:cNvSpPr>
          <p:nvPr/>
        </p:nvSpPr>
        <p:spPr bwMode="auto">
          <a:xfrm>
            <a:off x="357981" y="1930839"/>
            <a:ext cx="3254921" cy="955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Calibri" pitchFamily="34" charset="0"/>
                <a:ea typeface="新細明體" charset="-12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Calibri" pitchFamily="34" charset="0"/>
                <a:ea typeface="新細明體" charset="-12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Calibri" pitchFamily="34" charset="0"/>
                <a:ea typeface="新細明體" charset="-12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Calibri" pitchFamily="34" charset="0"/>
                <a:ea typeface="新細明體" charset="-12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Calibri" pitchFamily="34" charset="0"/>
                <a:ea typeface="新細明體" charset="-12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Calibri" pitchFamily="34" charset="0"/>
                <a:ea typeface="新細明體" charset="-12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Calibri" pitchFamily="34" charset="0"/>
                <a:ea typeface="新細明體" charset="-12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000">
                <a:solidFill>
                  <a:schemeClr val="bg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r>
              <a:rPr lang="zh-TW" altLang="en-US" dirty="0">
                <a:solidFill>
                  <a:schemeClr val="tx1"/>
                </a:solidFill>
              </a:rPr>
              <a:t>安裝</a:t>
            </a:r>
            <a:r>
              <a:rPr lang="en-US" altLang="zh-TW" dirty="0">
                <a:solidFill>
                  <a:schemeClr val="tx1"/>
                </a:solidFill>
              </a:rPr>
              <a:t>pandas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副標題 2">
            <a:extLst>
              <a:ext uri="{FF2B5EF4-FFF2-40B4-BE49-F238E27FC236}">
                <a16:creationId xmlns:a16="http://schemas.microsoft.com/office/drawing/2014/main" id="{ED527EF9-1763-4C2B-8650-14B00A4C4C6D}"/>
              </a:ext>
            </a:extLst>
          </p:cNvPr>
          <p:cNvSpPr txBox="1">
            <a:spLocks/>
          </p:cNvSpPr>
          <p:nvPr/>
        </p:nvSpPr>
        <p:spPr bwMode="auto">
          <a:xfrm>
            <a:off x="451692" y="3762770"/>
            <a:ext cx="2129583" cy="300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800" b="1" kern="1200">
                <a:solidFill>
                  <a:srgbClr val="004669"/>
                </a:solidFill>
                <a:latin typeface="+mn-lt"/>
                <a:ea typeface="+mn-ea"/>
                <a:cs typeface="+mn-cs"/>
              </a:defRPr>
            </a:lvl1pPr>
            <a:lvl2pPr marL="9144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669"/>
              </a:buClr>
              <a:buFont typeface="Calibri" pitchFamily="34" charset="0"/>
              <a:buAutoNum type="arabicPeriod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4669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b="0" dirty="0">
                <a:solidFill>
                  <a:srgbClr val="292929"/>
                </a:solidFill>
                <a:latin typeface="charter"/>
              </a:rPr>
              <a:t>簡單來說就是把</a:t>
            </a:r>
            <a:r>
              <a:rPr lang="en-US" altLang="zh-TW" b="0" dirty="0">
                <a:solidFill>
                  <a:srgbClr val="292929"/>
                </a:solidFill>
                <a:latin typeface="charter"/>
              </a:rPr>
              <a:t>Excel</a:t>
            </a:r>
            <a:r>
              <a:rPr lang="zh-TW" altLang="en-US" b="0" dirty="0">
                <a:solidFill>
                  <a:srgbClr val="292929"/>
                </a:solidFill>
                <a:latin typeface="charter"/>
              </a:rPr>
              <a:t>的表格觀念丟到</a:t>
            </a:r>
            <a:r>
              <a:rPr lang="en-US" altLang="zh-TW" b="0" dirty="0">
                <a:solidFill>
                  <a:srgbClr val="292929"/>
                </a:solidFill>
                <a:latin typeface="charter"/>
              </a:rPr>
              <a:t>Python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3D38ECF-C512-4E0E-A011-9672F0A026D7}"/>
              </a:ext>
            </a:extLst>
          </p:cNvPr>
          <p:cNvSpPr/>
          <p:nvPr/>
        </p:nvSpPr>
        <p:spPr>
          <a:xfrm>
            <a:off x="3684079" y="928972"/>
            <a:ext cx="923925" cy="5111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FA0F11C-C47C-4025-93E4-C0C6609D66D5}"/>
              </a:ext>
            </a:extLst>
          </p:cNvPr>
          <p:cNvSpPr/>
          <p:nvPr/>
        </p:nvSpPr>
        <p:spPr>
          <a:xfrm>
            <a:off x="3203848" y="3165521"/>
            <a:ext cx="3009900" cy="5969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6215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6F781CD7-3351-432E-A8F0-D8C3B17D5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74763"/>
            <a:ext cx="8229600" cy="4629150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6F5C4937-E9AE-40D4-87C1-B393A9132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62F4F1-58B5-47B5-9B52-71EAAFA9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639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F895B92-8362-45D1-B789-76803A3D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EED825-70AF-4212-99CA-1FD27695E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C132D87-299B-46B6-A483-CD4479416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285" y="1420862"/>
            <a:ext cx="8229600" cy="437197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ED563A7C-7A7A-4AEF-A301-78F673CFCF3D}"/>
              </a:ext>
            </a:extLst>
          </p:cNvPr>
          <p:cNvSpPr txBox="1"/>
          <p:nvPr/>
        </p:nvSpPr>
        <p:spPr>
          <a:xfrm>
            <a:off x="4211960" y="4149080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/>
              <a:t>可以使用</a:t>
            </a:r>
            <a:r>
              <a:rPr lang="en-US" altLang="zh-TW" b="1" dirty="0" err="1"/>
              <a:t>groupby</a:t>
            </a:r>
            <a:r>
              <a:rPr lang="zh-TW" altLang="en-US" b="1" dirty="0"/>
              <a:t>的方法來獲得累計</a:t>
            </a:r>
          </a:p>
        </p:txBody>
      </p:sp>
    </p:spTree>
    <p:extLst>
      <p:ext uri="{BB962C8B-B14F-4D97-AF65-F5344CB8AC3E}">
        <p14:creationId xmlns:p14="http://schemas.microsoft.com/office/powerpoint/2010/main" val="35355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8F1B5E9-62A2-4020-A977-DDE5D18D4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74763"/>
            <a:ext cx="8229600" cy="4629150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C3738F54-1BD1-47C7-A6A5-1CAA6A83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5D0814-DC9E-495B-A03C-24DBD153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5353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7C7420F-A1BB-4735-982D-8E8D8EDD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8DE5CD-30E4-4C11-93AD-8104BC877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14CEA7D-BDC5-4B56-9824-ACA95546C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74763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32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5F39D09-C5AC-480D-B84D-78EA0C0B3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79776"/>
            <a:ext cx="8229600" cy="4419123"/>
          </a:xfr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11364B1-C8BD-49E9-A868-D8728C199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D13C16-AD25-4290-BF71-98CB5A14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6358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Text</a:t>
            </a:r>
            <a:endParaRPr lang="zh-TW" altLang="en-US"/>
          </a:p>
        </p:txBody>
      </p:sp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Title</a:t>
            </a:r>
            <a:endParaRPr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3335929-83A7-45AC-8A4B-C40C97299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47" y="1550746"/>
            <a:ext cx="8768552" cy="457541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CC3A75A-5201-462F-80E1-8CF762BDABB5}"/>
              </a:ext>
            </a:extLst>
          </p:cNvPr>
          <p:cNvSpPr/>
          <p:nvPr/>
        </p:nvSpPr>
        <p:spPr>
          <a:xfrm>
            <a:off x="683568" y="2780928"/>
            <a:ext cx="3086100" cy="46672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697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C2333AF3-E206-4D21-B940-607089BC8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0AF7026A-6826-4EB2-9196-CECFD1F5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0DED64-30F7-42B2-A419-A90C2CCA2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CB1DB6E-E3C5-48E6-9682-B48C9F0EA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7" y="952539"/>
            <a:ext cx="8805194" cy="495292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BDCC550-73B7-4979-B64D-279A0A78BEAA}"/>
              </a:ext>
            </a:extLst>
          </p:cNvPr>
          <p:cNvSpPr/>
          <p:nvPr/>
        </p:nvSpPr>
        <p:spPr>
          <a:xfrm>
            <a:off x="1187624" y="4323544"/>
            <a:ext cx="1590675" cy="1447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969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B46EFDD4-81B4-4856-862E-5B02A80F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EE77EF-4347-41C9-B404-E50DACA90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FC5648E-FCE4-4384-AED3-15C6BB484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196752"/>
            <a:ext cx="6620862" cy="50736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BDB62D5-BA01-4572-9BAE-551F160CD500}"/>
              </a:ext>
            </a:extLst>
          </p:cNvPr>
          <p:cNvSpPr/>
          <p:nvPr/>
        </p:nvSpPr>
        <p:spPr>
          <a:xfrm>
            <a:off x="5148064" y="3009677"/>
            <a:ext cx="1590675" cy="14478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3701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0A9EBED-75FC-4018-A511-6879F77C9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8803C8-4DD1-4875-B8CB-F69B2389E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8AC2284-D204-4703-AB1A-2C7520B1D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226" y="1124744"/>
            <a:ext cx="6620862" cy="50736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BBD9407-D277-44B8-BAAF-BD8611145EC4}"/>
              </a:ext>
            </a:extLst>
          </p:cNvPr>
          <p:cNvSpPr/>
          <p:nvPr/>
        </p:nvSpPr>
        <p:spPr>
          <a:xfrm>
            <a:off x="362743" y="4293096"/>
            <a:ext cx="4203213" cy="8191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0328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423CB91-49C0-490A-B3A0-60898D33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94A531-A790-47C5-B0F0-00C677792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6315DFD-93FA-4F1E-9902-7A7096993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03350"/>
            <a:ext cx="82296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82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F274B871-8BEF-4407-873A-A50304D6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20BF1D-6EED-4DFC-A4A8-E43527ED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E80E7B6-C167-4392-9509-5771AF69D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56792"/>
            <a:ext cx="8229600" cy="441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39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DEF4ED8-1E1B-4700-8BA5-89A51EB9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9E0CE6-8E27-4897-A3C3-25E998871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41456D5-4CA9-4767-BEAA-FC8B945FE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204" y="1772816"/>
            <a:ext cx="82296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81515"/>
      </p:ext>
    </p:extLst>
  </p:cSld>
  <p:clrMapOvr>
    <a:masterClrMapping/>
  </p:clrMapOvr>
</p:sld>
</file>

<file path=ppt/theme/theme1.xml><?xml version="1.0" encoding="utf-8"?>
<a:theme xmlns:a="http://schemas.openxmlformats.org/drawingml/2006/main" name="艾鍗New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艾鍗New</Template>
  <TotalTime>29695</TotalTime>
  <Words>105</Words>
  <Application>Microsoft Office PowerPoint</Application>
  <PresentationFormat>如螢幕大小 (4:3)</PresentationFormat>
  <Paragraphs>36</Paragraphs>
  <Slides>24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24</vt:i4>
      </vt:variant>
    </vt:vector>
  </HeadingPairs>
  <TitlesOfParts>
    <vt:vector size="33" baseType="lpstr">
      <vt:lpstr>charter</vt:lpstr>
      <vt:lpstr>Lato</vt:lpstr>
      <vt:lpstr>微软雅黑</vt:lpstr>
      <vt:lpstr>微軟正黑體</vt:lpstr>
      <vt:lpstr>Arial</vt:lpstr>
      <vt:lpstr>Calibri</vt:lpstr>
      <vt:lpstr>Calibri Light</vt:lpstr>
      <vt:lpstr>艾鍗New</vt:lpstr>
      <vt:lpstr>自訂設計</vt:lpstr>
      <vt:lpstr>Pandas函數結合不動產實例</vt:lpstr>
      <vt:lpstr>Title</vt:lpstr>
      <vt:lpstr>Title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Scikit learn</dc:title>
  <dc:creator>Joseph</dc:creator>
  <cp:lastModifiedBy>rexchang94@gmail.com</cp:lastModifiedBy>
  <cp:revision>1092</cp:revision>
  <cp:lastPrinted>2019-12-17T10:39:49Z</cp:lastPrinted>
  <dcterms:created xsi:type="dcterms:W3CDTF">2018-04-25T03:15:07Z</dcterms:created>
  <dcterms:modified xsi:type="dcterms:W3CDTF">2021-03-23T07:35:47Z</dcterms:modified>
</cp:coreProperties>
</file>